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f8ebc81e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f8ebc81e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9f8ebc81ef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9f8ebc81e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9f8ebc81ef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9f8ebc81ef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9f8ebc81e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9f8ebc81e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9f8ebc81e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9f8ebc81e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9f8ebc81ef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9f8ebc81ef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9f8ebc81ef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9f8ebc81e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9f8ebc81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9f8ebc81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9f8ebc81e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9f8ebc81e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9f8ebc81e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9f8ebc81e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9f8ebc81e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9f8ebc81e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f8ebc81e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f8ebc81e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9f8ebc81e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9f8ebc81e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9f8ebc81ef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9f8ebc81e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gif"/><Relationship Id="rId4" Type="http://schemas.openxmlformats.org/officeDocument/2006/relationships/image" Target="../media/image1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4007325" y="1353325"/>
            <a:ext cx="8376600" cy="25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PIE &amp; 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 Global leaders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community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deeplearning.ai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/>
          <p:nvPr>
            <p:ph type="title"/>
          </p:nvPr>
        </p:nvSpPr>
        <p:spPr>
          <a:xfrm>
            <a:off x="1294275" y="2562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 Intelligence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Machine Learning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Rules from ML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p26"/>
          <p:cNvPicPr preferRelativeResize="0"/>
          <p:nvPr/>
        </p:nvPicPr>
        <p:blipFill rotWithShape="1">
          <a:blip r:embed="rId3">
            <a:alphaModFix/>
          </a:blip>
          <a:srcRect b="34249" l="14652" r="47641" t="51358"/>
          <a:stretch/>
        </p:blipFill>
        <p:spPr>
          <a:xfrm>
            <a:off x="4956625" y="555750"/>
            <a:ext cx="3966075" cy="85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6"/>
          <p:cNvSpPr/>
          <p:nvPr/>
        </p:nvSpPr>
        <p:spPr>
          <a:xfrm>
            <a:off x="766400" y="1599400"/>
            <a:ext cx="6598500" cy="3423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200" y="1599363"/>
            <a:ext cx="5221868" cy="342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7"/>
          <p:cNvSpPr txBox="1"/>
          <p:nvPr>
            <p:ph type="title"/>
          </p:nvPr>
        </p:nvSpPr>
        <p:spPr>
          <a:xfrm>
            <a:off x="1294275" y="2562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 Intelligence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Deep Learning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  should be Auto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Always use Neural Network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27"/>
          <p:cNvPicPr preferRelativeResize="0"/>
          <p:nvPr/>
        </p:nvPicPr>
        <p:blipFill rotWithShape="1">
          <a:blip r:embed="rId3">
            <a:alphaModFix/>
          </a:blip>
          <a:srcRect b="34249" l="14652" r="47641" t="51358"/>
          <a:stretch/>
        </p:blipFill>
        <p:spPr>
          <a:xfrm>
            <a:off x="6104650" y="92625"/>
            <a:ext cx="2772225" cy="60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3250" y="1918450"/>
            <a:ext cx="5970000" cy="265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8"/>
          <p:cNvSpPr txBox="1"/>
          <p:nvPr>
            <p:ph type="title"/>
          </p:nvPr>
        </p:nvSpPr>
        <p:spPr>
          <a:xfrm>
            <a:off x="1294275" y="2562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 Intelligence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Deep Learning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  will be Automated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Always use Neural Network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28"/>
          <p:cNvPicPr preferRelativeResize="0"/>
          <p:nvPr/>
        </p:nvPicPr>
        <p:blipFill rotWithShape="1">
          <a:blip r:embed="rId3">
            <a:alphaModFix/>
          </a:blip>
          <a:srcRect b="34249" l="14652" r="47641" t="51358"/>
          <a:stretch/>
        </p:blipFill>
        <p:spPr>
          <a:xfrm>
            <a:off x="6104650" y="92625"/>
            <a:ext cx="2772225" cy="60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0300" y="1864600"/>
            <a:ext cx="6191349" cy="30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"/>
          <p:cNvSpPr txBox="1"/>
          <p:nvPr>
            <p:ph type="title"/>
          </p:nvPr>
        </p:nvSpPr>
        <p:spPr>
          <a:xfrm>
            <a:off x="1363000" y="1000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Supervised learning tasks</a:t>
            </a:r>
            <a:endParaRPr/>
          </a:p>
        </p:txBody>
      </p:sp>
      <p:sp>
        <p:nvSpPr>
          <p:cNvPr id="320" name="Google Shape;320;p29"/>
          <p:cNvSpPr txBox="1"/>
          <p:nvPr/>
        </p:nvSpPr>
        <p:spPr>
          <a:xfrm>
            <a:off x="1237000" y="1619825"/>
            <a:ext cx="5028000" cy="17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1" name="Google Shape;3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5983" y="1619825"/>
            <a:ext cx="6574350" cy="3217900"/>
          </a:xfrm>
          <a:prstGeom prst="rect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Types in AI</a:t>
            </a:r>
            <a:endParaRPr/>
          </a:p>
        </p:txBody>
      </p:sp>
      <p:sp>
        <p:nvSpPr>
          <p:cNvPr id="327" name="Google Shape;327;p30"/>
          <p:cNvSpPr txBox="1"/>
          <p:nvPr>
            <p:ph type="title"/>
          </p:nvPr>
        </p:nvSpPr>
        <p:spPr>
          <a:xfrm>
            <a:off x="1363000" y="1000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Supervised learning tasks</a:t>
            </a:r>
            <a:endParaRPr/>
          </a:p>
        </p:txBody>
      </p:sp>
      <p:pic>
        <p:nvPicPr>
          <p:cNvPr id="328" name="Google Shape;328;p30"/>
          <p:cNvPicPr preferRelativeResize="0"/>
          <p:nvPr/>
        </p:nvPicPr>
        <p:blipFill rotWithShape="1">
          <a:blip r:embed="rId3">
            <a:alphaModFix/>
          </a:blip>
          <a:srcRect b="0" l="0" r="11119" t="2276"/>
          <a:stretch/>
        </p:blipFill>
        <p:spPr>
          <a:xfrm>
            <a:off x="1229200" y="1586750"/>
            <a:ext cx="5585674" cy="3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Types in AI</a:t>
            </a:r>
            <a:endParaRPr/>
          </a:p>
        </p:txBody>
      </p:sp>
      <p:sp>
        <p:nvSpPr>
          <p:cNvPr id="334" name="Google Shape;334;p31"/>
          <p:cNvSpPr txBox="1"/>
          <p:nvPr>
            <p:ph type="title"/>
          </p:nvPr>
        </p:nvSpPr>
        <p:spPr>
          <a:xfrm>
            <a:off x="1363000" y="1000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Uns</a:t>
            </a:r>
            <a:r>
              <a:rPr lang="en-GB"/>
              <a:t>upervised learning tasks</a:t>
            </a:r>
            <a:endParaRPr/>
          </a:p>
        </p:txBody>
      </p:sp>
      <p:pic>
        <p:nvPicPr>
          <p:cNvPr id="335" name="Google Shape;335;p31"/>
          <p:cNvPicPr preferRelativeResize="0"/>
          <p:nvPr/>
        </p:nvPicPr>
        <p:blipFill rotWithShape="1">
          <a:blip r:embed="rId3">
            <a:alphaModFix/>
          </a:blip>
          <a:srcRect b="0" l="0" r="0" t="16429"/>
          <a:stretch/>
        </p:blipFill>
        <p:spPr>
          <a:xfrm>
            <a:off x="1023025" y="1563825"/>
            <a:ext cx="6169901" cy="290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Types in AI</a:t>
            </a:r>
            <a:endParaRPr/>
          </a:p>
        </p:txBody>
      </p:sp>
      <p:sp>
        <p:nvSpPr>
          <p:cNvPr id="341" name="Google Shape;341;p32"/>
          <p:cNvSpPr txBox="1"/>
          <p:nvPr>
            <p:ph type="title"/>
          </p:nvPr>
        </p:nvSpPr>
        <p:spPr>
          <a:xfrm>
            <a:off x="1363000" y="1000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Reinforcement</a:t>
            </a:r>
            <a:r>
              <a:rPr lang="en-GB"/>
              <a:t> learning tasks</a:t>
            </a:r>
            <a:endParaRPr/>
          </a:p>
        </p:txBody>
      </p:sp>
      <p:pic>
        <p:nvPicPr>
          <p:cNvPr id="342" name="Google Shape;3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775" y="1471675"/>
            <a:ext cx="3102225" cy="31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00" y="2143575"/>
            <a:ext cx="4267200" cy="240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8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" y="0"/>
            <a:ext cx="9143926" cy="5143500"/>
          </a:xfrm>
          <a:prstGeom prst="rect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Topics</a:t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1237000" y="1619825"/>
            <a:ext cx="3018300" cy="17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AI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ML Learning types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Deep learning 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ANN, CNN, RNN and LSTM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Career</a:t>
            </a: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in AI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363000" y="1000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 and related disciplines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237000" y="1619825"/>
            <a:ext cx="5028000" cy="17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Data Science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Deep Learning / Neural Network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Supervised Learning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Unsupervised learning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Reinforcement Learning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9" name="Google Shape;2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0575" y="1181485"/>
            <a:ext cx="3309300" cy="3228014"/>
          </a:xfrm>
          <a:prstGeom prst="rect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363000" y="1000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 Intelligence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Symbolic A.I / Classical Programming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Machine Learning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Deep Learning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363000" y="1000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 Intelligence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Symbolic A.I / Classical Programming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0" name="Google Shape;260;p22"/>
          <p:cNvPicPr preferRelativeResize="0"/>
          <p:nvPr/>
        </p:nvPicPr>
        <p:blipFill rotWithShape="1">
          <a:blip r:embed="rId3">
            <a:alphaModFix/>
          </a:blip>
          <a:srcRect b="52360" l="14012" r="45894" t="28228"/>
          <a:stretch/>
        </p:blipFill>
        <p:spPr>
          <a:xfrm>
            <a:off x="1545375" y="1884100"/>
            <a:ext cx="5006049" cy="137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57075" y="176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 Intelligence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Symbolic A.I / Classical Programming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6" name="Google Shape;266;p23"/>
          <p:cNvPicPr preferRelativeResize="0"/>
          <p:nvPr/>
        </p:nvPicPr>
        <p:blipFill rotWithShape="1">
          <a:blip r:embed="rId3">
            <a:alphaModFix/>
          </a:blip>
          <a:srcRect b="39646" l="26786" r="48762" t="51342"/>
          <a:stretch/>
        </p:blipFill>
        <p:spPr>
          <a:xfrm>
            <a:off x="187200" y="4049700"/>
            <a:ext cx="3674574" cy="761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3"/>
          <p:cNvPicPr preferRelativeResize="0"/>
          <p:nvPr/>
        </p:nvPicPr>
        <p:blipFill rotWithShape="1">
          <a:blip r:embed="rId4">
            <a:alphaModFix/>
          </a:blip>
          <a:srcRect b="6733" l="25486" r="60193" t="54478"/>
          <a:stretch/>
        </p:blipFill>
        <p:spPr>
          <a:xfrm>
            <a:off x="1941200" y="1023300"/>
            <a:ext cx="1925179" cy="2932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3"/>
          <p:cNvPicPr preferRelativeResize="0"/>
          <p:nvPr/>
        </p:nvPicPr>
        <p:blipFill rotWithShape="1">
          <a:blip r:embed="rId5">
            <a:alphaModFix/>
          </a:blip>
          <a:srcRect b="41175" l="22200" r="70077" t="50487"/>
          <a:stretch/>
        </p:blipFill>
        <p:spPr>
          <a:xfrm>
            <a:off x="7622375" y="3604488"/>
            <a:ext cx="1144899" cy="69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3"/>
          <p:cNvSpPr txBox="1"/>
          <p:nvPr/>
        </p:nvSpPr>
        <p:spPr>
          <a:xfrm>
            <a:off x="127338" y="3495550"/>
            <a:ext cx="11448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</a:t>
            </a:r>
            <a:endParaRPr b="1"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3"/>
          <p:cNvSpPr txBox="1"/>
          <p:nvPr/>
        </p:nvSpPr>
        <p:spPr>
          <a:xfrm>
            <a:off x="796400" y="2288975"/>
            <a:ext cx="11448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Rules</a:t>
            </a:r>
            <a:endParaRPr b="1"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3"/>
          <p:cNvSpPr txBox="1"/>
          <p:nvPr/>
        </p:nvSpPr>
        <p:spPr>
          <a:xfrm>
            <a:off x="7622425" y="3027025"/>
            <a:ext cx="11448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</a:t>
            </a:r>
            <a:endParaRPr b="1"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2" name="Google Shape;272;p23"/>
          <p:cNvPicPr preferRelativeResize="0"/>
          <p:nvPr/>
        </p:nvPicPr>
        <p:blipFill rotWithShape="1">
          <a:blip r:embed="rId6">
            <a:alphaModFix/>
          </a:blip>
          <a:srcRect b="52360" l="18485" r="47695" t="28228"/>
          <a:stretch/>
        </p:blipFill>
        <p:spPr>
          <a:xfrm>
            <a:off x="6337400" y="176100"/>
            <a:ext cx="2806601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3"/>
          <p:cNvPicPr preferRelativeResize="0"/>
          <p:nvPr/>
        </p:nvPicPr>
        <p:blipFill rotWithShape="1">
          <a:blip r:embed="rId6">
            <a:alphaModFix/>
          </a:blip>
          <a:srcRect b="55602" l="23920" r="54131" t="32294"/>
          <a:stretch/>
        </p:blipFill>
        <p:spPr>
          <a:xfrm>
            <a:off x="4031225" y="3427823"/>
            <a:ext cx="3349975" cy="104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/>
          <p:nvPr>
            <p:ph type="title"/>
          </p:nvPr>
        </p:nvSpPr>
        <p:spPr>
          <a:xfrm>
            <a:off x="1294275" y="256275"/>
            <a:ext cx="7903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 Intelligence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Machine Learning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There are lots of Algorithms like: (Naive Bayes, Decision Tree, Random Forest etc.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Deep Learning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Feature Engineering will be Automated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Always Use Neural Network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p24"/>
          <p:cNvPicPr preferRelativeResize="0"/>
          <p:nvPr/>
        </p:nvPicPr>
        <p:blipFill rotWithShape="1">
          <a:blip r:embed="rId3">
            <a:alphaModFix/>
          </a:blip>
          <a:srcRect b="34249" l="14652" r="47641" t="51358"/>
          <a:stretch/>
        </p:blipFill>
        <p:spPr>
          <a:xfrm>
            <a:off x="1557725" y="3549825"/>
            <a:ext cx="5348798" cy="115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"/>
          <p:cNvSpPr txBox="1"/>
          <p:nvPr>
            <p:ph type="title"/>
          </p:nvPr>
        </p:nvSpPr>
        <p:spPr>
          <a:xfrm>
            <a:off x="1294275" y="2562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 Intelligence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Machine Learning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/>
              <a:t>Deep Learning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25"/>
          <p:cNvPicPr preferRelativeResize="0"/>
          <p:nvPr/>
        </p:nvPicPr>
        <p:blipFill rotWithShape="1">
          <a:blip r:embed="rId3">
            <a:alphaModFix/>
          </a:blip>
          <a:srcRect b="34249" l="14652" r="47641" t="51358"/>
          <a:stretch/>
        </p:blipFill>
        <p:spPr>
          <a:xfrm>
            <a:off x="4956625" y="555750"/>
            <a:ext cx="3966075" cy="85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5"/>
          <p:cNvPicPr preferRelativeResize="0"/>
          <p:nvPr/>
        </p:nvPicPr>
        <p:blipFill rotWithShape="1">
          <a:blip r:embed="rId4">
            <a:alphaModFix/>
          </a:blip>
          <a:srcRect b="40859" l="27974" r="49348" t="51861"/>
          <a:stretch/>
        </p:blipFill>
        <p:spPr>
          <a:xfrm>
            <a:off x="560200" y="2621225"/>
            <a:ext cx="2666224" cy="48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5"/>
          <p:cNvPicPr preferRelativeResize="0"/>
          <p:nvPr/>
        </p:nvPicPr>
        <p:blipFill rotWithShape="1">
          <a:blip r:embed="rId5">
            <a:alphaModFix/>
          </a:blip>
          <a:srcRect b="41175" l="22200" r="70077" t="50487"/>
          <a:stretch/>
        </p:blipFill>
        <p:spPr>
          <a:xfrm>
            <a:off x="2081525" y="3159588"/>
            <a:ext cx="1144899" cy="69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5"/>
          <p:cNvPicPr preferRelativeResize="0"/>
          <p:nvPr/>
        </p:nvPicPr>
        <p:blipFill rotWithShape="1">
          <a:blip r:embed="rId3">
            <a:alphaModFix/>
          </a:blip>
          <a:srcRect b="34249" l="24010" r="53772" t="51358"/>
          <a:stretch/>
        </p:blipFill>
        <p:spPr>
          <a:xfrm>
            <a:off x="3320950" y="2701400"/>
            <a:ext cx="2666224" cy="980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5"/>
          <p:cNvPicPr preferRelativeResize="0"/>
          <p:nvPr/>
        </p:nvPicPr>
        <p:blipFill rotWithShape="1">
          <a:blip r:embed="rId6">
            <a:alphaModFix/>
          </a:blip>
          <a:srcRect b="6733" l="25486" r="60193" t="54478"/>
          <a:stretch/>
        </p:blipFill>
        <p:spPr>
          <a:xfrm>
            <a:off x="6081700" y="1896075"/>
            <a:ext cx="1925179" cy="2932149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5"/>
          <p:cNvSpPr txBox="1"/>
          <p:nvPr/>
        </p:nvSpPr>
        <p:spPr>
          <a:xfrm>
            <a:off x="1946275" y="2163163"/>
            <a:ext cx="11448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</a:t>
            </a:r>
            <a:endParaRPr b="1"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5"/>
          <p:cNvSpPr txBox="1"/>
          <p:nvPr/>
        </p:nvSpPr>
        <p:spPr>
          <a:xfrm>
            <a:off x="2081575" y="4022413"/>
            <a:ext cx="11448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Answer</a:t>
            </a:r>
            <a:endParaRPr b="1"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5"/>
          <p:cNvSpPr txBox="1"/>
          <p:nvPr/>
        </p:nvSpPr>
        <p:spPr>
          <a:xfrm>
            <a:off x="8006875" y="2818188"/>
            <a:ext cx="11448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Rules</a:t>
            </a:r>
            <a:endParaRPr b="1"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